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8" r:id="rId3"/>
    <p:sldId id="260" r:id="rId4"/>
    <p:sldId id="259"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D310A4-1084-4296-9DAE-6671F8B7C257}">
          <p14:sldIdLst>
            <p14:sldId id="257"/>
            <p14:sldId id="258"/>
          </p14:sldIdLst>
        </p14:section>
        <p14:section name="Untitled Section" id="{96B921C9-B19F-4121-8D6F-1B4173DDB618}">
          <p14:sldIdLst>
            <p14:sldId id="260"/>
            <p14:sldId id="259"/>
            <p14:sldId id="261"/>
            <p14:sldId id="262"/>
            <p14:sldId id="263"/>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5F1FA3-3D87-47A0-866B-1BB404B5FF15}" v="3" dt="2021-10-05T15:43:22.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Grant" userId="76c1096f-4e27-469a-a9b2-8184f57ddba7" providerId="ADAL" clId="{505F1FA3-3D87-47A0-866B-1BB404B5FF15}"/>
    <pc:docChg chg="undo custSel addSld delSld modSld modSection">
      <pc:chgData name="Lisa Grant" userId="76c1096f-4e27-469a-a9b2-8184f57ddba7" providerId="ADAL" clId="{505F1FA3-3D87-47A0-866B-1BB404B5FF15}" dt="2021-10-05T15:44:44.419" v="381" actId="113"/>
      <pc:docMkLst>
        <pc:docMk/>
      </pc:docMkLst>
      <pc:sldChg chg="modSp mod">
        <pc:chgData name="Lisa Grant" userId="76c1096f-4e27-469a-a9b2-8184f57ddba7" providerId="ADAL" clId="{505F1FA3-3D87-47A0-866B-1BB404B5FF15}" dt="2021-10-05T15:44:20.409" v="380" actId="2711"/>
        <pc:sldMkLst>
          <pc:docMk/>
          <pc:sldMk cId="4043737824" sldId="257"/>
        </pc:sldMkLst>
        <pc:spChg chg="mod">
          <ac:chgData name="Lisa Grant" userId="76c1096f-4e27-469a-a9b2-8184f57ddba7" providerId="ADAL" clId="{505F1FA3-3D87-47A0-866B-1BB404B5FF15}" dt="2021-10-05T15:44:20.409" v="380" actId="2711"/>
          <ac:spMkLst>
            <pc:docMk/>
            <pc:sldMk cId="4043737824" sldId="257"/>
            <ac:spMk id="2" creationId="{78FD68DA-43BA-4508-8DE2-BA9BB7B2FA5B}"/>
          </ac:spMkLst>
        </pc:spChg>
      </pc:sldChg>
      <pc:sldChg chg="modSp mod">
        <pc:chgData name="Lisa Grant" userId="76c1096f-4e27-469a-a9b2-8184f57ddba7" providerId="ADAL" clId="{505F1FA3-3D87-47A0-866B-1BB404B5FF15}" dt="2021-10-05T15:41:46.749" v="301" actId="113"/>
        <pc:sldMkLst>
          <pc:docMk/>
          <pc:sldMk cId="191714609" sldId="258"/>
        </pc:sldMkLst>
        <pc:spChg chg="mod">
          <ac:chgData name="Lisa Grant" userId="76c1096f-4e27-469a-a9b2-8184f57ddba7" providerId="ADAL" clId="{505F1FA3-3D87-47A0-866B-1BB404B5FF15}" dt="2021-10-05T15:41:46.749" v="301" actId="113"/>
          <ac:spMkLst>
            <pc:docMk/>
            <pc:sldMk cId="191714609" sldId="258"/>
            <ac:spMk id="2" creationId="{9AB2EA78-AEB3-469B-9025-3B17201A457B}"/>
          </ac:spMkLst>
        </pc:spChg>
      </pc:sldChg>
      <pc:sldChg chg="modSp mod">
        <pc:chgData name="Lisa Grant" userId="76c1096f-4e27-469a-a9b2-8184f57ddba7" providerId="ADAL" clId="{505F1FA3-3D87-47A0-866B-1BB404B5FF15}" dt="2021-10-05T15:29:32.561" v="159" actId="1076"/>
        <pc:sldMkLst>
          <pc:docMk/>
          <pc:sldMk cId="1581680291" sldId="259"/>
        </pc:sldMkLst>
        <pc:spChg chg="mod">
          <ac:chgData name="Lisa Grant" userId="76c1096f-4e27-469a-a9b2-8184f57ddba7" providerId="ADAL" clId="{505F1FA3-3D87-47A0-866B-1BB404B5FF15}" dt="2021-10-05T15:29:32.561" v="159" actId="1076"/>
          <ac:spMkLst>
            <pc:docMk/>
            <pc:sldMk cId="1581680291" sldId="259"/>
            <ac:spMk id="2" creationId="{FD256264-123C-4575-9FD3-186AA6F64A16}"/>
          </ac:spMkLst>
        </pc:spChg>
      </pc:sldChg>
      <pc:sldChg chg="modSp mod">
        <pc:chgData name="Lisa Grant" userId="76c1096f-4e27-469a-a9b2-8184f57ddba7" providerId="ADAL" clId="{505F1FA3-3D87-47A0-866B-1BB404B5FF15}" dt="2021-10-05T15:29:39.250" v="160" actId="114"/>
        <pc:sldMkLst>
          <pc:docMk/>
          <pc:sldMk cId="3950944218" sldId="260"/>
        </pc:sldMkLst>
        <pc:spChg chg="mod">
          <ac:chgData name="Lisa Grant" userId="76c1096f-4e27-469a-a9b2-8184f57ddba7" providerId="ADAL" clId="{505F1FA3-3D87-47A0-866B-1BB404B5FF15}" dt="2021-10-05T15:29:39.250" v="160" actId="114"/>
          <ac:spMkLst>
            <pc:docMk/>
            <pc:sldMk cId="3950944218" sldId="260"/>
            <ac:spMk id="2" creationId="{5D7DBA51-FC01-4E84-B436-049ED043EF15}"/>
          </ac:spMkLst>
        </pc:spChg>
      </pc:sldChg>
      <pc:sldChg chg="modSp mod">
        <pc:chgData name="Lisa Grant" userId="76c1096f-4e27-469a-a9b2-8184f57ddba7" providerId="ADAL" clId="{505F1FA3-3D87-47A0-866B-1BB404B5FF15}" dt="2021-10-05T15:39:25.683" v="292" actId="6549"/>
        <pc:sldMkLst>
          <pc:docMk/>
          <pc:sldMk cId="511158025" sldId="261"/>
        </pc:sldMkLst>
        <pc:spChg chg="mod">
          <ac:chgData name="Lisa Grant" userId="76c1096f-4e27-469a-a9b2-8184f57ddba7" providerId="ADAL" clId="{505F1FA3-3D87-47A0-866B-1BB404B5FF15}" dt="2021-10-05T15:39:25.683" v="292" actId="6549"/>
          <ac:spMkLst>
            <pc:docMk/>
            <pc:sldMk cId="511158025" sldId="261"/>
            <ac:spMk id="2" creationId="{9991BD48-5D8B-4B75-9F60-16F84E344C42}"/>
          </ac:spMkLst>
        </pc:spChg>
      </pc:sldChg>
      <pc:sldChg chg="modSp mod">
        <pc:chgData name="Lisa Grant" userId="76c1096f-4e27-469a-a9b2-8184f57ddba7" providerId="ADAL" clId="{505F1FA3-3D87-47A0-866B-1BB404B5FF15}" dt="2021-10-05T15:40:34.306" v="298" actId="948"/>
        <pc:sldMkLst>
          <pc:docMk/>
          <pc:sldMk cId="870679530" sldId="262"/>
        </pc:sldMkLst>
        <pc:spChg chg="mod">
          <ac:chgData name="Lisa Grant" userId="76c1096f-4e27-469a-a9b2-8184f57ddba7" providerId="ADAL" clId="{505F1FA3-3D87-47A0-866B-1BB404B5FF15}" dt="2021-10-05T15:40:34.306" v="298" actId="948"/>
          <ac:spMkLst>
            <pc:docMk/>
            <pc:sldMk cId="870679530" sldId="262"/>
            <ac:spMk id="4" creationId="{58EF22C4-2D79-4622-8DCB-36FD9B2F7D97}"/>
          </ac:spMkLst>
        </pc:spChg>
      </pc:sldChg>
      <pc:sldChg chg="addSp modSp new mod">
        <pc:chgData name="Lisa Grant" userId="76c1096f-4e27-469a-a9b2-8184f57ddba7" providerId="ADAL" clId="{505F1FA3-3D87-47A0-866B-1BB404B5FF15}" dt="2021-10-05T15:40:58.914" v="299" actId="20577"/>
        <pc:sldMkLst>
          <pc:docMk/>
          <pc:sldMk cId="2543439651" sldId="263"/>
        </pc:sldMkLst>
        <pc:spChg chg="mod">
          <ac:chgData name="Lisa Grant" userId="76c1096f-4e27-469a-a9b2-8184f57ddba7" providerId="ADAL" clId="{505F1FA3-3D87-47A0-866B-1BB404B5FF15}" dt="2021-10-05T15:35:28.707" v="251" actId="114"/>
          <ac:spMkLst>
            <pc:docMk/>
            <pc:sldMk cId="2543439651" sldId="263"/>
            <ac:spMk id="2" creationId="{DBC18CD8-3ABA-438F-8C7B-E393801CD2ED}"/>
          </ac:spMkLst>
        </pc:spChg>
        <pc:spChg chg="mod">
          <ac:chgData name="Lisa Grant" userId="76c1096f-4e27-469a-a9b2-8184f57ddba7" providerId="ADAL" clId="{505F1FA3-3D87-47A0-866B-1BB404B5FF15}" dt="2021-10-05T15:40:58.914" v="299" actId="20577"/>
          <ac:spMkLst>
            <pc:docMk/>
            <pc:sldMk cId="2543439651" sldId="263"/>
            <ac:spMk id="3" creationId="{117A35E9-7E0E-48E3-A6C9-01BC2B85616A}"/>
          </ac:spMkLst>
        </pc:spChg>
        <pc:spChg chg="add mod">
          <ac:chgData name="Lisa Grant" userId="76c1096f-4e27-469a-a9b2-8184f57ddba7" providerId="ADAL" clId="{505F1FA3-3D87-47A0-866B-1BB404B5FF15}" dt="2021-10-05T15:34:14.877" v="234" actId="113"/>
          <ac:spMkLst>
            <pc:docMk/>
            <pc:sldMk cId="2543439651" sldId="263"/>
            <ac:spMk id="4" creationId="{A3645DB2-A5EB-45B5-A57D-AD71DCEAA19A}"/>
          </ac:spMkLst>
        </pc:spChg>
      </pc:sldChg>
      <pc:sldChg chg="modSp new del mod">
        <pc:chgData name="Lisa Grant" userId="76c1096f-4e27-469a-a9b2-8184f57ddba7" providerId="ADAL" clId="{505F1FA3-3D87-47A0-866B-1BB404B5FF15}" dt="2021-10-05T15:29:15.596" v="156" actId="2696"/>
        <pc:sldMkLst>
          <pc:docMk/>
          <pc:sldMk cId="4097641339" sldId="263"/>
        </pc:sldMkLst>
        <pc:spChg chg="mod">
          <ac:chgData name="Lisa Grant" userId="76c1096f-4e27-469a-a9b2-8184f57ddba7" providerId="ADAL" clId="{505F1FA3-3D87-47A0-866B-1BB404B5FF15}" dt="2021-10-05T15:28:50.991" v="155" actId="14100"/>
          <ac:spMkLst>
            <pc:docMk/>
            <pc:sldMk cId="4097641339" sldId="263"/>
            <ac:spMk id="2" creationId="{D0DD9EF5-6AB6-4072-BAA5-053C38B685FC}"/>
          </ac:spMkLst>
        </pc:spChg>
      </pc:sldChg>
      <pc:sldChg chg="addSp modSp new mod">
        <pc:chgData name="Lisa Grant" userId="76c1096f-4e27-469a-a9b2-8184f57ddba7" providerId="ADAL" clId="{505F1FA3-3D87-47A0-866B-1BB404B5FF15}" dt="2021-10-05T15:44:44.419" v="381" actId="113"/>
        <pc:sldMkLst>
          <pc:docMk/>
          <pc:sldMk cId="577478961" sldId="264"/>
        </pc:sldMkLst>
        <pc:spChg chg="mod">
          <ac:chgData name="Lisa Grant" userId="76c1096f-4e27-469a-a9b2-8184f57ddba7" providerId="ADAL" clId="{505F1FA3-3D87-47A0-866B-1BB404B5FF15}" dt="2021-10-05T15:42:36.812" v="346" actId="114"/>
          <ac:spMkLst>
            <pc:docMk/>
            <pc:sldMk cId="577478961" sldId="264"/>
            <ac:spMk id="2" creationId="{45679651-C9C0-4EFB-A6DB-52F3FF1D3EEE}"/>
          </ac:spMkLst>
        </pc:spChg>
        <pc:spChg chg="add mod">
          <ac:chgData name="Lisa Grant" userId="76c1096f-4e27-469a-a9b2-8184f57ddba7" providerId="ADAL" clId="{505F1FA3-3D87-47A0-866B-1BB404B5FF15}" dt="2021-10-05T15:43:13.038" v="350" actId="20577"/>
          <ac:spMkLst>
            <pc:docMk/>
            <pc:sldMk cId="577478961" sldId="264"/>
            <ac:spMk id="3" creationId="{7BA49D25-7FD4-4CBC-A03A-1566EC180C6F}"/>
          </ac:spMkLst>
        </pc:spChg>
        <pc:spChg chg="add mod">
          <ac:chgData name="Lisa Grant" userId="76c1096f-4e27-469a-a9b2-8184f57ddba7" providerId="ADAL" clId="{505F1FA3-3D87-47A0-866B-1BB404B5FF15}" dt="2021-10-05T15:44:44.419" v="381" actId="113"/>
          <ac:spMkLst>
            <pc:docMk/>
            <pc:sldMk cId="577478961" sldId="264"/>
            <ac:spMk id="4" creationId="{57EF2230-CF70-4240-9D3A-6649FBF1F68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10/5/2021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10/5/2021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10/5/2021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10/5/2021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10/5/2021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10/5/2021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10/5/2021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10/5/2021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10/5/2021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10/5/2021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10/5/2021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10/5/2021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pPr marR="7840"/>
            <a:r>
              <a:rPr lang="en-CA" sz="4800" b="1" i="0" u="none" strike="noStrike" baseline="0" dirty="0">
                <a:latin typeface="+mn-lt"/>
              </a:rPr>
              <a:t>Guidelines for Conducting Discipline</a:t>
            </a:r>
            <a:br>
              <a:rPr lang="en-CA" sz="4800" b="1" i="0" u="none" strike="noStrike" baseline="0" dirty="0">
                <a:latin typeface="+mn-lt"/>
              </a:rPr>
            </a:br>
            <a:r>
              <a:rPr lang="en-CA" sz="4800" b="1" i="0" u="none" strike="noStrike" baseline="0" dirty="0">
                <a:latin typeface="+mn-lt"/>
              </a:rPr>
              <a:t>and Appeal Hearings</a:t>
            </a:r>
            <a:br>
              <a:rPr lang="en-CA" sz="4800" b="1" i="0" u="none" strike="noStrike" baseline="0" dirty="0">
                <a:latin typeface="Calibri" panose="020F0502020204030204" pitchFamily="34" charset="0"/>
              </a:rPr>
            </a:br>
            <a:endParaRPr lang="en-US" sz="48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fontScale="92500" lnSpcReduction="10000"/>
          </a:bodyPr>
          <a:lstStyle/>
          <a:p>
            <a:pPr>
              <a:lnSpc>
                <a:spcPct val="120000"/>
              </a:lnSpc>
              <a:spcBef>
                <a:spcPts val="0"/>
              </a:spcBef>
              <a:spcAft>
                <a:spcPts val="0"/>
              </a:spcAft>
            </a:pPr>
            <a:r>
              <a:rPr lang="en-US" sz="1800" b="0" i="1" u="none" strike="noStrike" baseline="0" dirty="0">
                <a:latin typeface="Calibri" panose="020F0502020204030204" pitchFamily="34" charset="0"/>
              </a:rPr>
              <a:t>This is intended to provide guidance to those who are or may be involved in Discipline and</a:t>
            </a:r>
          </a:p>
          <a:p>
            <a:pPr>
              <a:lnSpc>
                <a:spcPct val="120000"/>
              </a:lnSpc>
              <a:spcBef>
                <a:spcPts val="0"/>
              </a:spcBef>
              <a:spcAft>
                <a:spcPts val="0"/>
              </a:spcAft>
            </a:pPr>
            <a:r>
              <a:rPr lang="en-US" sz="1800" b="0" i="1" u="none" strike="noStrike" baseline="0" dirty="0">
                <a:latin typeface="Calibri" panose="020F0502020204030204" pitchFamily="34" charset="0"/>
              </a:rPr>
              <a:t>Appeal hearings at the MA and local levels.</a:t>
            </a:r>
          </a:p>
          <a:p>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50840" y="328474"/>
            <a:ext cx="10489855" cy="4753124"/>
          </a:xfrm>
        </p:spPr>
        <p:txBody>
          <a:bodyPr anchor="ctr">
            <a:noAutofit/>
          </a:bodyPr>
          <a:lstStyle/>
          <a:p>
            <a:r>
              <a:rPr lang="en-US" sz="2000" b="1" i="0" u="none" strike="noStrike" baseline="0" dirty="0">
                <a:latin typeface="Calibri" panose="020F0502020204030204" pitchFamily="34" charset="0"/>
              </a:rPr>
              <a:t>What is “Natural Justice”? </a:t>
            </a:r>
            <a:br>
              <a:rPr lang="en-US" sz="2000" b="0" i="0" u="none" strike="noStrike" baseline="0" dirty="0">
                <a:latin typeface="Calibri" panose="020F0502020204030204" pitchFamily="34" charset="0"/>
              </a:rPr>
            </a:br>
            <a:br>
              <a:rPr lang="en-US" sz="2000" b="0" i="0" u="none" strike="noStrike" baseline="0" dirty="0">
                <a:latin typeface="Calibri" panose="020F0502020204030204" pitchFamily="34" charset="0"/>
              </a:rPr>
            </a:br>
            <a:r>
              <a:rPr lang="en-US" sz="2000" b="0" i="0" u="none" strike="noStrike" baseline="0" dirty="0">
                <a:latin typeface="Calibri" panose="020F0502020204030204" pitchFamily="34" charset="0"/>
              </a:rPr>
              <a:t>Put simply, it is the duty to be fair and it binds us at all levels of the</a:t>
            </a:r>
            <a:br>
              <a:rPr lang="en-US" sz="2000" b="0" i="0" u="none" strike="noStrike" baseline="0" dirty="0">
                <a:latin typeface="Calibri" panose="020F0502020204030204" pitchFamily="34" charset="0"/>
              </a:rPr>
            </a:br>
            <a:r>
              <a:rPr lang="en-US" sz="2000" b="0" i="0" u="none" strike="noStrike" baseline="0" dirty="0">
                <a:latin typeface="Calibri" panose="020F0502020204030204" pitchFamily="34" charset="0"/>
              </a:rPr>
              <a:t>governance of lacrosse in Canada. The specific requirements are flexible, depending on the issues in question and the seriousness of the consequences. The typical requirements are:</a:t>
            </a:r>
            <a:br>
              <a:rPr lang="en-US" sz="2000" b="0" i="0" u="none" strike="noStrike" baseline="0" dirty="0">
                <a:latin typeface="Calibri" panose="020F0502020204030204" pitchFamily="34" charset="0"/>
              </a:rPr>
            </a:br>
            <a:r>
              <a:rPr lang="en-US" sz="2000" b="0" i="0" u="none" strike="noStrike" baseline="0" dirty="0">
                <a:latin typeface="Calibri" panose="020F0502020204030204" pitchFamily="34" charset="0"/>
              </a:rPr>
              <a:t>	Adequate notice of the facts and offence alleged;</a:t>
            </a:r>
            <a:br>
              <a:rPr lang="en-US" sz="2000" b="0" i="0" u="none" strike="noStrike" baseline="0" dirty="0">
                <a:latin typeface="Calibri" panose="020F0502020204030204" pitchFamily="34" charset="0"/>
              </a:rPr>
            </a:br>
            <a:r>
              <a:rPr lang="en-US" sz="2000" b="0" i="0" u="none" strike="noStrike" baseline="0" dirty="0">
                <a:latin typeface="Calibri" panose="020F0502020204030204" pitchFamily="34" charset="0"/>
              </a:rPr>
              <a:t>	Adequate notice of the hearing;</a:t>
            </a:r>
            <a:br>
              <a:rPr lang="en-US" sz="2000" b="0" i="0" u="none" strike="noStrike" baseline="0" dirty="0">
                <a:latin typeface="Calibri" panose="020F0502020204030204" pitchFamily="34" charset="0"/>
              </a:rPr>
            </a:br>
            <a:r>
              <a:rPr lang="en-US" sz="2000" b="0" i="0" u="none" strike="noStrike" baseline="0" dirty="0">
                <a:latin typeface="Calibri" panose="020F0502020204030204" pitchFamily="34" charset="0"/>
              </a:rPr>
              <a:t>	</a:t>
            </a:r>
            <a:r>
              <a:rPr lang="en-CA" sz="2000" b="0" i="0" u="none" strike="noStrike" baseline="0" dirty="0">
                <a:latin typeface="Calibri" panose="020F0502020204030204" pitchFamily="34" charset="0"/>
              </a:rPr>
              <a:t>Adequate preparation time;</a:t>
            </a:r>
            <a:br>
              <a:rPr lang="en-CA" sz="2000" b="0" i="0" u="none" strike="noStrike" baseline="0" dirty="0">
                <a:latin typeface="Calibri" panose="020F0502020204030204" pitchFamily="34" charset="0"/>
              </a:rPr>
            </a:br>
            <a:r>
              <a:rPr lang="en-CA" sz="2000" b="0" i="0" u="none" strike="noStrike" baseline="0" dirty="0">
                <a:latin typeface="Calibri" panose="020F0502020204030204" pitchFamily="34" charset="0"/>
              </a:rPr>
              <a:t>	</a:t>
            </a:r>
            <a:r>
              <a:rPr lang="en-US" sz="2000" b="0" i="0" u="none" strike="noStrike" baseline="0" dirty="0">
                <a:latin typeface="Calibri" panose="020F0502020204030204" pitchFamily="34" charset="0"/>
              </a:rPr>
              <a:t>A disinterested (unbiased) deciding body;</a:t>
            </a:r>
            <a:br>
              <a:rPr lang="en-US" sz="2000" b="0" i="0" u="none" strike="noStrike" baseline="0" dirty="0">
                <a:latin typeface="Calibri" panose="020F0502020204030204" pitchFamily="34" charset="0"/>
              </a:rPr>
            </a:br>
            <a:r>
              <a:rPr lang="en-US" sz="2000" b="0" i="0" u="none" strike="noStrike" baseline="0" dirty="0">
                <a:latin typeface="Calibri" panose="020F0502020204030204" pitchFamily="34" charset="0"/>
              </a:rPr>
              <a:t>	A fair hearing allowing presentations from both sides and an opportunity to rebut allegations;</a:t>
            </a:r>
            <a:br>
              <a:rPr lang="en-US" sz="2000" b="0" i="0" u="none" strike="noStrike" baseline="0" dirty="0">
                <a:latin typeface="Calibri" panose="020F0502020204030204" pitchFamily="34" charset="0"/>
              </a:rPr>
            </a:br>
            <a:r>
              <a:rPr lang="en-US" sz="2000" b="0" i="0" u="none" strike="noStrike" baseline="0" dirty="0">
                <a:latin typeface="Calibri" panose="020F0502020204030204" pitchFamily="34" charset="0"/>
              </a:rPr>
              <a:t>	Representation by an agent or lawyer;</a:t>
            </a:r>
            <a:br>
              <a:rPr lang="en-US" sz="2000" b="0" i="0" u="none" strike="noStrike" baseline="0" dirty="0">
                <a:latin typeface="Calibri" panose="020F0502020204030204" pitchFamily="34" charset="0"/>
              </a:rPr>
            </a:br>
            <a:r>
              <a:rPr lang="en-US" sz="2000" b="0" i="0" u="none" strike="noStrike" baseline="0" dirty="0">
                <a:latin typeface="Calibri" panose="020F0502020204030204" pitchFamily="34" charset="0"/>
              </a:rPr>
              <a:t>	A decision based on the evidence and arguments heard;</a:t>
            </a:r>
            <a:br>
              <a:rPr lang="en-US" sz="2000" b="0" i="0" u="none" strike="noStrike" baseline="0" dirty="0">
                <a:latin typeface="Calibri" panose="020F0502020204030204" pitchFamily="34" charset="0"/>
              </a:rPr>
            </a:br>
            <a:r>
              <a:rPr lang="en-US" sz="2000" b="0" i="0" u="none" strike="noStrike" baseline="0" dirty="0">
                <a:latin typeface="Calibri" panose="020F0502020204030204" pitchFamily="34" charset="0"/>
              </a:rPr>
              <a:t>	A decision in a reasonable time;</a:t>
            </a:r>
            <a:br>
              <a:rPr lang="en-US" sz="2000" b="0" i="0" u="none" strike="noStrike" baseline="0" dirty="0">
                <a:latin typeface="Calibri" panose="020F0502020204030204" pitchFamily="34" charset="0"/>
              </a:rPr>
            </a:br>
            <a:r>
              <a:rPr lang="en-US" sz="2000" b="0" i="0" u="none" strike="noStrike" baseline="0" dirty="0">
                <a:latin typeface="Calibri" panose="020F0502020204030204" pitchFamily="34" charset="0"/>
              </a:rPr>
              <a:t>	Reasons for the decision, preferably in writing;</a:t>
            </a:r>
            <a:br>
              <a:rPr lang="en-US" sz="2000" b="0" i="0" u="none" strike="noStrike" baseline="0" dirty="0">
                <a:latin typeface="Calibri" panose="020F0502020204030204" pitchFamily="34" charset="0"/>
              </a:rPr>
            </a:br>
            <a:r>
              <a:rPr lang="en-US" sz="2000" b="0" i="0" u="none" strike="noStrike" baseline="0" dirty="0">
                <a:latin typeface="Calibri" panose="020F0502020204030204" pitchFamily="34" charset="0"/>
              </a:rPr>
              <a:t>	An opportunity for independent review (appeal) of the decision.</a:t>
            </a:r>
            <a:br>
              <a:rPr lang="en-US" sz="2000" b="0" i="0" u="none" strike="noStrike" baseline="0" dirty="0">
                <a:latin typeface="Calibri" panose="020F0502020204030204" pitchFamily="34" charset="0"/>
              </a:rPr>
            </a:br>
            <a:endParaRPr lang="en-US" sz="20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fontScale="92500" lnSpcReduction="20000"/>
          </a:bodyPr>
          <a:lstStyle/>
          <a:p>
            <a:r>
              <a:rPr lang="en-US" i="1" dirty="0">
                <a:solidFill>
                  <a:srgbClr val="FFFFFF"/>
                </a:solidFill>
              </a:rPr>
              <a:t>Natural JUSTICE </a:t>
            </a:r>
          </a:p>
          <a:p>
            <a:r>
              <a:rPr lang="en-US" i="1" dirty="0">
                <a:solidFill>
                  <a:srgbClr val="FFFFFF"/>
                </a:solidFill>
              </a:rPr>
              <a:t>	</a:t>
            </a:r>
            <a:r>
              <a:rPr lang="en-US" sz="1600" i="1" dirty="0">
                <a:solidFill>
                  <a:srgbClr val="FFFFFF"/>
                </a:solidFill>
              </a:rPr>
              <a:t>It is not necessary to conform to the requirements of a formal court 	trial or appeal</a:t>
            </a: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BA51-FC01-4E84-B436-049ED043EF15}"/>
              </a:ext>
            </a:extLst>
          </p:cNvPr>
          <p:cNvSpPr>
            <a:spLocks noGrp="1"/>
          </p:cNvSpPr>
          <p:nvPr>
            <p:ph type="title"/>
          </p:nvPr>
        </p:nvSpPr>
        <p:spPr/>
        <p:txBody>
          <a:bodyPr/>
          <a:lstStyle/>
          <a:p>
            <a:r>
              <a:rPr lang="en-US" sz="1800" b="0" i="0" u="none" strike="noStrike" baseline="0" dirty="0">
                <a:latin typeface="Times New Roman" panose="02020603050405020304" pitchFamily="18" charset="0"/>
              </a:rPr>
              <a:t> </a:t>
            </a:r>
            <a:r>
              <a:rPr lang="en-US" sz="2400" b="1" i="1" u="none" strike="noStrike" baseline="0" dirty="0">
                <a:latin typeface="+mn-lt"/>
              </a:rPr>
              <a:t>Application of the Rules of Natural Justice to the Discipline/Appeal Process</a:t>
            </a:r>
            <a:br>
              <a:rPr lang="en-US" sz="2400" b="0" i="0" u="none" strike="noStrike" baseline="0" dirty="0">
                <a:latin typeface="+mn-lt"/>
              </a:rPr>
            </a:br>
            <a:endParaRPr lang="en-CA" sz="2400" dirty="0">
              <a:latin typeface="+mn-lt"/>
            </a:endParaRPr>
          </a:p>
        </p:txBody>
      </p:sp>
      <p:sp>
        <p:nvSpPr>
          <p:cNvPr id="5" name="TextBox 4">
            <a:extLst>
              <a:ext uri="{FF2B5EF4-FFF2-40B4-BE49-F238E27FC236}">
                <a16:creationId xmlns:a16="http://schemas.microsoft.com/office/drawing/2014/main" id="{E22810F6-A723-41B2-963C-34A25C5D68FB}"/>
              </a:ext>
            </a:extLst>
          </p:cNvPr>
          <p:cNvSpPr txBox="1"/>
          <p:nvPr/>
        </p:nvSpPr>
        <p:spPr>
          <a:xfrm>
            <a:off x="1305018" y="2228295"/>
            <a:ext cx="10156054" cy="3954929"/>
          </a:xfrm>
          <a:prstGeom prst="rect">
            <a:avLst/>
          </a:prstGeom>
          <a:noFill/>
        </p:spPr>
        <p:txBody>
          <a:bodyPr wrap="square" rtlCol="0">
            <a:spAutoFit/>
          </a:bodyPr>
          <a:lstStyle/>
          <a:p>
            <a:r>
              <a:rPr lang="en-US" sz="2000" b="0" i="0" u="none" strike="noStrike" baseline="0" dirty="0">
                <a:latin typeface="Calibri" panose="020F0502020204030204" pitchFamily="34" charset="0"/>
              </a:rPr>
              <a:t>Here is how the Rules apply:</a:t>
            </a:r>
          </a:p>
          <a:p>
            <a:r>
              <a:rPr lang="en-US" sz="2000" b="0" i="0" u="none" strike="noStrike" baseline="0" dirty="0">
                <a:latin typeface="Calibri" panose="020F0502020204030204" pitchFamily="34" charset="0"/>
              </a:rPr>
              <a:t>(a) </a:t>
            </a:r>
            <a:r>
              <a:rPr lang="en-US" sz="2000" b="0" i="0" u="sng" strike="noStrike" baseline="0" dirty="0">
                <a:latin typeface="Calibri" panose="020F0502020204030204" pitchFamily="34" charset="0"/>
              </a:rPr>
              <a:t>Adequate notice of the facts and offence alleged</a:t>
            </a:r>
            <a:endParaRPr lang="en-US" sz="2000" b="0" i="0" u="none" strike="noStrike" baseline="0" dirty="0">
              <a:latin typeface="Calibri" panose="020F0502020204030204" pitchFamily="34" charset="0"/>
            </a:endParaRPr>
          </a:p>
          <a:p>
            <a:pPr marL="742950" lvl="1" indent="-285750">
              <a:buFont typeface="Courier New" panose="02070309020205020404" pitchFamily="49" charset="0"/>
              <a:buChar char="o"/>
            </a:pPr>
            <a:r>
              <a:rPr lang="en-CA" sz="2000" b="0" i="0" u="none" strike="noStrike" baseline="0" dirty="0">
                <a:latin typeface="Calibri" panose="020F0502020204030204" pitchFamily="34" charset="0"/>
              </a:rPr>
              <a:t>All parties </a:t>
            </a:r>
            <a:r>
              <a:rPr lang="en-CA" sz="2000" dirty="0">
                <a:latin typeface="Calibri" panose="020F0502020204030204" pitchFamily="34" charset="0"/>
              </a:rPr>
              <a:t>MUST receive ALL </a:t>
            </a:r>
            <a:r>
              <a:rPr lang="en-CA" sz="2000" b="0" i="0" u="none" strike="noStrike" baseline="0" dirty="0">
                <a:latin typeface="Calibri" panose="020F0502020204030204" pitchFamily="34" charset="0"/>
              </a:rPr>
              <a:t>the information that the tribunal has</a:t>
            </a:r>
          </a:p>
          <a:p>
            <a:pPr marL="742950" lvl="1" indent="-285750">
              <a:buFont typeface="Courier New" panose="02070309020205020404" pitchFamily="49" charset="0"/>
              <a:buChar char="o"/>
            </a:pPr>
            <a:r>
              <a:rPr lang="en-US" sz="2000" b="0" i="0" u="none" strike="noStrike" baseline="0" dirty="0">
                <a:latin typeface="Calibri" panose="020F0502020204030204" pitchFamily="34" charset="0"/>
              </a:rPr>
              <a:t>the person in jeopardy must know exactly what wrong is alleged against him, citing any</a:t>
            </a:r>
          </a:p>
          <a:p>
            <a:pPr lvl="1"/>
            <a:r>
              <a:rPr lang="en-US" sz="2000" b="0" i="0" u="none" strike="noStrike" baseline="0" dirty="0">
                <a:latin typeface="Calibri" panose="020F0502020204030204" pitchFamily="34" charset="0"/>
              </a:rPr>
              <a:t>	applicable Bylaw, Rule, or Regulation</a:t>
            </a:r>
          </a:p>
          <a:p>
            <a:pPr marL="0" lvl="1"/>
            <a:r>
              <a:rPr lang="en-US" sz="2000" b="0" i="0" u="sng" strike="noStrike" baseline="0" dirty="0">
                <a:latin typeface="Calibri" panose="020F0502020204030204" pitchFamily="34" charset="0"/>
              </a:rPr>
              <a:t>(b) Adequate notice of the hearing</a:t>
            </a:r>
            <a:endParaRPr lang="en-US" sz="2000" b="0" i="0" u="none" strike="noStrike" baseline="0" dirty="0">
              <a:latin typeface="Calibri" panose="020F0502020204030204" pitchFamily="34" charset="0"/>
            </a:endParaRPr>
          </a:p>
          <a:p>
            <a:pPr marL="742950" lvl="1" indent="-285750">
              <a:buFont typeface="Courier New" panose="02070309020205020404" pitchFamily="49" charset="0"/>
              <a:buChar char="o"/>
            </a:pPr>
            <a:r>
              <a:rPr lang="en-US" sz="2000" b="0" i="0" u="none" strike="noStrike" baseline="0" dirty="0">
                <a:latin typeface="Calibri" panose="020F0502020204030204" pitchFamily="34" charset="0"/>
              </a:rPr>
              <a:t>all interested parties must receive notice of the date, time, and place of the hearing</a:t>
            </a:r>
          </a:p>
          <a:p>
            <a:pPr marL="742950" lvl="1" indent="-285750">
              <a:buFont typeface="Courier New" panose="02070309020205020404" pitchFamily="49" charset="0"/>
              <a:buChar char="o"/>
            </a:pPr>
            <a:r>
              <a:rPr lang="en-US" sz="2000" b="0" i="0" u="none" strike="noStrike" baseline="0" dirty="0">
                <a:latin typeface="Calibri" panose="020F0502020204030204" pitchFamily="34" charset="0"/>
              </a:rPr>
              <a:t>within reason, the hearing must be scheduled so that all interested parties are able to attend</a:t>
            </a:r>
          </a:p>
          <a:p>
            <a:pPr marL="742950" lvl="1" indent="-285750">
              <a:buFont typeface="Courier New" panose="02070309020205020404" pitchFamily="49" charset="0"/>
              <a:buChar char="o"/>
            </a:pPr>
            <a:r>
              <a:rPr lang="en-US" sz="2000" b="0" i="0" u="none" strike="noStrike" baseline="0" dirty="0">
                <a:latin typeface="Calibri" panose="020F0502020204030204" pitchFamily="34" charset="0"/>
              </a:rPr>
              <a:t>the parties should be directed to the policies which govern the process</a:t>
            </a:r>
          </a:p>
          <a:p>
            <a:pPr marL="0" lvl="1"/>
            <a:r>
              <a:rPr lang="en-CA" sz="2000" b="0" i="0" u="sng" strike="noStrike" baseline="0" dirty="0">
                <a:latin typeface="Calibri" panose="020F0502020204030204" pitchFamily="34" charset="0"/>
              </a:rPr>
              <a:t>(c) Adequate preparation time</a:t>
            </a:r>
            <a:endParaRPr lang="en-CA" sz="2000" b="0" i="0" u="none" strike="noStrike" baseline="0" dirty="0">
              <a:latin typeface="Calibri" panose="020F0502020204030204" pitchFamily="34" charset="0"/>
            </a:endParaRPr>
          </a:p>
          <a:p>
            <a:pPr marL="742950" lvl="1" indent="-285750">
              <a:buFont typeface="Courier New" panose="02070309020205020404" pitchFamily="49" charset="0"/>
              <a:buChar char="o"/>
            </a:pPr>
            <a:r>
              <a:rPr lang="en-CA" sz="2000" b="0" i="0" u="none" strike="noStrike" baseline="0" dirty="0">
                <a:latin typeface="Calibri" panose="020F0502020204030204" pitchFamily="34" charset="0"/>
              </a:rPr>
              <a:t>this speaks for itself</a:t>
            </a:r>
          </a:p>
          <a:p>
            <a:endParaRPr lang="en-CA" sz="1100" b="0" i="0" u="none" strike="noStrike" baseline="0" dirty="0">
              <a:latin typeface="Calibri" panose="020F0502020204030204" pitchFamily="34" charset="0"/>
            </a:endParaRPr>
          </a:p>
        </p:txBody>
      </p:sp>
    </p:spTree>
    <p:extLst>
      <p:ext uri="{BB962C8B-B14F-4D97-AF65-F5344CB8AC3E}">
        <p14:creationId xmlns:p14="http://schemas.microsoft.com/office/powerpoint/2010/main" val="3950944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256264-123C-4575-9FD3-186AA6F64A16}"/>
              </a:ext>
            </a:extLst>
          </p:cNvPr>
          <p:cNvSpPr txBox="1"/>
          <p:nvPr/>
        </p:nvSpPr>
        <p:spPr>
          <a:xfrm>
            <a:off x="969146" y="1074509"/>
            <a:ext cx="10253708" cy="4708981"/>
          </a:xfrm>
          <a:prstGeom prst="rect">
            <a:avLst/>
          </a:prstGeom>
          <a:noFill/>
        </p:spPr>
        <p:txBody>
          <a:bodyPr wrap="square" rtlCol="0">
            <a:spAutoFit/>
          </a:bodyPr>
          <a:lstStyle/>
          <a:p>
            <a:r>
              <a:rPr lang="en-US" sz="2000" b="0" i="0" u="none" strike="noStrike" baseline="0" dirty="0">
                <a:latin typeface="Calibri" panose="020F0502020204030204" pitchFamily="34" charset="0"/>
              </a:rPr>
              <a:t>(d) </a:t>
            </a:r>
            <a:r>
              <a:rPr lang="en-US" sz="2000" b="0" i="0" u="sng" strike="noStrike" baseline="0" dirty="0">
                <a:latin typeface="Calibri" panose="020F0502020204030204" pitchFamily="34" charset="0"/>
              </a:rPr>
              <a:t>A disinterested (unbiased) deciding body</a:t>
            </a:r>
            <a:endParaRPr lang="en-US" sz="2000" b="0" i="0" u="none" strike="noStrike" baseline="0" dirty="0">
              <a:latin typeface="Calibri" panose="020F0502020204030204" pitchFamily="34" charset="0"/>
            </a:endParaRPr>
          </a:p>
          <a:p>
            <a:pPr marL="800100" marR="1030" lvl="1" indent="-342900">
              <a:buFont typeface="Courier New" panose="02070309020205020404" pitchFamily="49" charset="0"/>
              <a:buChar char="o"/>
            </a:pPr>
            <a:r>
              <a:rPr lang="en-US" sz="2000" b="0" i="0" u="none" strike="noStrike" baseline="0" dirty="0">
                <a:latin typeface="Calibri" panose="020F0502020204030204" pitchFamily="34" charset="0"/>
              </a:rPr>
              <a:t>in sporting organizations, especially like ours, it may be impossible to find members for a tribunal who do not know the parties. Fortunately, that is not necessary</a:t>
            </a:r>
          </a:p>
          <a:p>
            <a:pPr marL="800100" marR="1030" lvl="1" indent="-342900">
              <a:buFont typeface="Courier New" panose="02070309020205020404" pitchFamily="49" charset="0"/>
              <a:buChar char="o"/>
            </a:pPr>
            <a:r>
              <a:rPr lang="en-US" sz="2000" b="0" i="0" u="none" strike="noStrike" baseline="0" dirty="0">
                <a:latin typeface="Calibri" panose="020F0502020204030204" pitchFamily="34" charset="0"/>
              </a:rPr>
              <a:t>the members of the tribunal must not have any biases in </a:t>
            </a:r>
            <a:r>
              <a:rPr lang="en-US" sz="2000" b="0" i="0" u="none" strike="noStrike" baseline="0" dirty="0" err="1">
                <a:latin typeface="Calibri" panose="020F0502020204030204" pitchFamily="34" charset="0"/>
              </a:rPr>
              <a:t>favour</a:t>
            </a:r>
            <a:r>
              <a:rPr lang="en-US" sz="2000" b="0" i="0" u="none" strike="noStrike" baseline="0" dirty="0">
                <a:latin typeface="Calibri" panose="020F0502020204030204" pitchFamily="34" charset="0"/>
              </a:rPr>
              <a:t> of or against any of the parties or any interest in the outcome. Nor can there be any appearance that there is (in the eyes of a reasonable person who is not involved in the matter)</a:t>
            </a:r>
          </a:p>
          <a:p>
            <a:pPr marR="10930"/>
            <a:r>
              <a:rPr lang="en-US" sz="2000" u="sng" dirty="0">
                <a:latin typeface="Calibri" panose="020F0502020204030204" pitchFamily="34" charset="0"/>
              </a:rPr>
              <a:t>(e) </a:t>
            </a:r>
            <a:r>
              <a:rPr lang="en-US" sz="2000" b="0" i="0" u="sng" strike="noStrike" baseline="0" dirty="0">
                <a:latin typeface="Calibri" panose="020F0502020204030204" pitchFamily="34" charset="0"/>
              </a:rPr>
              <a:t>A fair hearing allowing presentations from both sides and an opportunity to rebut allegations</a:t>
            </a:r>
            <a:endParaRPr lang="en-US" sz="2000" b="0" i="0" u="none" strike="noStrike" baseline="0" dirty="0">
              <a:latin typeface="Calibri" panose="020F0502020204030204" pitchFamily="34" charset="0"/>
            </a:endParaRPr>
          </a:p>
          <a:p>
            <a:pPr marL="800100" lvl="1" indent="-342900">
              <a:buFont typeface="Courier New" panose="02070309020205020404" pitchFamily="49" charset="0"/>
              <a:buChar char="o"/>
            </a:pPr>
            <a:r>
              <a:rPr lang="en-US" sz="2000" b="0" i="0" u="none" strike="noStrike" baseline="0" dirty="0">
                <a:latin typeface="Calibri" panose="020F0502020204030204" pitchFamily="34" charset="0"/>
              </a:rPr>
              <a:t>each party must be allowed to fully state and present their evidence and argument</a:t>
            </a:r>
          </a:p>
          <a:p>
            <a:pPr marL="800100" lvl="1" indent="-342900">
              <a:buFont typeface="Courier New" panose="02070309020205020404" pitchFamily="49" charset="0"/>
              <a:buChar char="o"/>
            </a:pPr>
            <a:r>
              <a:rPr lang="en-US" sz="2000" b="0" i="0" u="none" strike="noStrike" baseline="0" dirty="0">
                <a:latin typeface="Calibri" panose="020F0502020204030204" pitchFamily="34" charset="0"/>
              </a:rPr>
              <a:t>each party must be allowed to question witnesses</a:t>
            </a:r>
          </a:p>
          <a:p>
            <a:pPr marL="800100" lvl="1" indent="-342900">
              <a:buFont typeface="Courier New" panose="02070309020205020404" pitchFamily="49" charset="0"/>
              <a:buChar char="o"/>
            </a:pPr>
            <a:r>
              <a:rPr lang="en-US" sz="2000" b="0" i="0" u="none" strike="noStrike" baseline="0" dirty="0">
                <a:latin typeface="Calibri" panose="020F0502020204030204" pitchFamily="34" charset="0"/>
              </a:rPr>
              <a:t>the tribunal may question witnesses or require information to be provided</a:t>
            </a:r>
          </a:p>
          <a:p>
            <a:pPr marL="800100" lvl="1" indent="-342900">
              <a:buFont typeface="Courier New" panose="02070309020205020404" pitchFamily="49" charset="0"/>
              <a:buChar char="o"/>
            </a:pPr>
            <a:r>
              <a:rPr lang="en-CA" sz="2000" b="0" i="0" u="none" strike="noStrike" baseline="0" dirty="0">
                <a:latin typeface="Calibri" panose="020F0502020204030204" pitchFamily="34" charset="0"/>
              </a:rPr>
              <a:t>use the following order:</a:t>
            </a:r>
          </a:p>
          <a:p>
            <a:pPr marL="2171700" lvl="4" indent="-342900">
              <a:buFont typeface="Wingdings" panose="05000000000000000000" pitchFamily="2" charset="2"/>
              <a:buChar char="Ø"/>
            </a:pPr>
            <a:r>
              <a:rPr lang="en-CA" sz="2000" b="0" i="0" u="none" strike="noStrike" baseline="0" dirty="0">
                <a:latin typeface="Calibri" panose="020F0502020204030204" pitchFamily="34" charset="0"/>
              </a:rPr>
              <a:t>complainant/appellant</a:t>
            </a:r>
          </a:p>
          <a:p>
            <a:pPr marL="2171700" lvl="4" indent="-342900">
              <a:buFont typeface="Wingdings" panose="05000000000000000000" pitchFamily="2" charset="2"/>
              <a:buChar char="Ø"/>
            </a:pPr>
            <a:r>
              <a:rPr lang="en-CA" sz="2000" b="0" i="0" u="none" strike="noStrike" baseline="0" dirty="0">
                <a:latin typeface="Calibri" panose="020F0502020204030204" pitchFamily="34" charset="0"/>
              </a:rPr>
              <a:t>accused/respondent</a:t>
            </a:r>
          </a:p>
          <a:p>
            <a:pPr marL="2171700" lvl="4" indent="-342900">
              <a:buFont typeface="Wingdings" panose="05000000000000000000" pitchFamily="2" charset="2"/>
              <a:buChar char="Ø"/>
            </a:pPr>
            <a:r>
              <a:rPr lang="en-CA" sz="2000" b="0" i="0" u="none" strike="noStrike" baseline="0" dirty="0">
                <a:latin typeface="Calibri" panose="020F0502020204030204" pitchFamily="34" charset="0"/>
              </a:rPr>
              <a:t>reply of complainant/appellant</a:t>
            </a:r>
          </a:p>
          <a:p>
            <a:r>
              <a:rPr lang="en-US" sz="2000" b="0" i="0" u="none" strike="noStrike" baseline="0" dirty="0">
                <a:latin typeface="Calibri" panose="020F0502020204030204" pitchFamily="34" charset="0"/>
              </a:rPr>
              <a:t>in the presentation of evidence and arguments for an efficient and orderly process</a:t>
            </a:r>
          </a:p>
        </p:txBody>
      </p:sp>
    </p:spTree>
    <p:extLst>
      <p:ext uri="{BB962C8B-B14F-4D97-AF65-F5344CB8AC3E}">
        <p14:creationId xmlns:p14="http://schemas.microsoft.com/office/powerpoint/2010/main" val="158168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91BD48-5D8B-4B75-9F60-16F84E344C42}"/>
              </a:ext>
            </a:extLst>
          </p:cNvPr>
          <p:cNvSpPr txBox="1"/>
          <p:nvPr/>
        </p:nvSpPr>
        <p:spPr>
          <a:xfrm>
            <a:off x="1455939" y="1162975"/>
            <a:ext cx="9694415" cy="4708981"/>
          </a:xfrm>
          <a:prstGeom prst="rect">
            <a:avLst/>
          </a:prstGeom>
          <a:noFill/>
        </p:spPr>
        <p:txBody>
          <a:bodyPr wrap="square" rtlCol="0">
            <a:spAutoFit/>
          </a:bodyPr>
          <a:lstStyle/>
          <a:p>
            <a:r>
              <a:rPr lang="en-US" sz="2000" b="0" i="0" u="none" strike="noStrike" baseline="0" dirty="0">
                <a:latin typeface="Calibri" panose="020F0502020204030204" pitchFamily="34" charset="0"/>
              </a:rPr>
              <a:t>(f) </a:t>
            </a:r>
            <a:r>
              <a:rPr lang="en-US" sz="2000" b="0" i="0" u="sng" strike="noStrike" baseline="0" dirty="0">
                <a:latin typeface="Calibri" panose="020F0502020204030204" pitchFamily="34" charset="0"/>
              </a:rPr>
              <a:t>Representation by an agent or lawyer</a:t>
            </a:r>
            <a:endParaRPr lang="en-US" sz="2000" b="0" i="0" u="none" strike="noStrike" baseline="0" dirty="0">
              <a:latin typeface="Calibri" panose="020F0502020204030204" pitchFamily="34" charset="0"/>
            </a:endParaRPr>
          </a:p>
          <a:p>
            <a:pPr marL="800100" lvl="1" indent="-342900">
              <a:buFont typeface="Courier New" panose="02070309020205020404" pitchFamily="49" charset="0"/>
              <a:buChar char="o"/>
            </a:pPr>
            <a:r>
              <a:rPr lang="en-US" sz="2000" b="0" i="0" u="none" strike="noStrike" baseline="0" dirty="0">
                <a:latin typeface="Calibri" panose="020F0502020204030204" pitchFamily="34" charset="0"/>
              </a:rPr>
              <a:t>some people are not confident or adequately skilled in presenting their case, so let them be represented by a lawyer or agent, e.g. club president, parent, coach, if they wish</a:t>
            </a:r>
          </a:p>
          <a:p>
            <a:pPr marL="0" lvl="1"/>
            <a:r>
              <a:rPr lang="en-US" sz="2000" b="0" i="0" u="sng" strike="noStrike" baseline="0" dirty="0">
                <a:latin typeface="Calibri" panose="020F0502020204030204" pitchFamily="34" charset="0"/>
              </a:rPr>
              <a:t>(g) A decision based on the evidence and arguments heard</a:t>
            </a:r>
            <a:endParaRPr lang="en-US" sz="2000" b="0" i="0" u="none" strike="noStrike" baseline="0" dirty="0">
              <a:latin typeface="Calibri" panose="020F0502020204030204" pitchFamily="34" charset="0"/>
            </a:endParaRPr>
          </a:p>
          <a:p>
            <a:pPr marL="800100" marR="1490" lvl="1" indent="-342900">
              <a:buFont typeface="Courier New" panose="02070309020205020404" pitchFamily="49" charset="0"/>
              <a:buChar char="o"/>
            </a:pPr>
            <a:r>
              <a:rPr lang="en-US" sz="2000" b="0" i="0" u="none" strike="noStrike" baseline="0" dirty="0">
                <a:latin typeface="Calibri" panose="020F0502020204030204" pitchFamily="34" charset="0"/>
              </a:rPr>
              <a:t>the tribunal cannot make a decision based on something the parties did not know about or had an opportunity to call evidence about or argue about</a:t>
            </a:r>
          </a:p>
          <a:p>
            <a:pPr marL="0" marR="1490" lvl="1"/>
            <a:r>
              <a:rPr lang="en-US" sz="2000" b="0" i="0" u="sng" strike="noStrike" baseline="0" dirty="0">
                <a:latin typeface="Calibri" panose="020F0502020204030204" pitchFamily="34" charset="0"/>
              </a:rPr>
              <a:t>(h) A decision in a reasonable time</a:t>
            </a:r>
            <a:endParaRPr lang="en-US" sz="2000" b="0" i="0" u="none" strike="noStrike" baseline="0" dirty="0">
              <a:latin typeface="Calibri" panose="020F0502020204030204" pitchFamily="34" charset="0"/>
            </a:endParaRPr>
          </a:p>
          <a:p>
            <a:pPr marL="800100" marR="1770" lvl="1" indent="-342900">
              <a:buFont typeface="Courier New" panose="02070309020205020404" pitchFamily="49" charset="0"/>
              <a:buChar char="o"/>
            </a:pPr>
            <a:r>
              <a:rPr lang="en-US" sz="2000" b="0" i="0" u="none" strike="noStrike" baseline="0" dirty="0">
                <a:latin typeface="Calibri" panose="020F0502020204030204" pitchFamily="34" charset="0"/>
              </a:rPr>
              <a:t>this means that the time from when the complaint was made to when the decision was made must be reasonable. It depends on the circumstances. Sometimes the delay of two months will cause no prejudice, so that would not be unreasonable. In other cases, the delay of one week could be highly prejudicial, e.g. suspension during the playoffs.</a:t>
            </a:r>
            <a:r>
              <a:rPr lang="en-US" sz="2000" dirty="0">
                <a:latin typeface="Calibri" panose="020F0502020204030204" pitchFamily="34" charset="0"/>
              </a:rPr>
              <a:t> </a:t>
            </a:r>
            <a:r>
              <a:rPr lang="en-US" sz="2000" b="0" i="0" u="none" strike="noStrike" baseline="0" dirty="0">
                <a:latin typeface="Calibri" panose="020F0502020204030204" pitchFamily="34" charset="0"/>
              </a:rPr>
              <a:t>But, it only has to be done in a time that is reasonable, which includes consideration of the ability of the organization to organize the hearing.</a:t>
            </a:r>
          </a:p>
          <a:p>
            <a:endParaRPr lang="en-US" sz="2000" b="0" i="0" u="none" strike="noStrike" baseline="0" dirty="0">
              <a:latin typeface="Calibri" panose="020F0502020204030204" pitchFamily="34" charset="0"/>
            </a:endParaRPr>
          </a:p>
        </p:txBody>
      </p:sp>
    </p:spTree>
    <p:extLst>
      <p:ext uri="{BB962C8B-B14F-4D97-AF65-F5344CB8AC3E}">
        <p14:creationId xmlns:p14="http://schemas.microsoft.com/office/powerpoint/2010/main" val="511158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EF22C4-2D79-4622-8DCB-36FD9B2F7D97}"/>
              </a:ext>
            </a:extLst>
          </p:cNvPr>
          <p:cNvSpPr txBox="1"/>
          <p:nvPr/>
        </p:nvSpPr>
        <p:spPr>
          <a:xfrm>
            <a:off x="1120066" y="1640820"/>
            <a:ext cx="9951868" cy="3170099"/>
          </a:xfrm>
          <a:prstGeom prst="rect">
            <a:avLst/>
          </a:prstGeom>
          <a:noFill/>
        </p:spPr>
        <p:txBody>
          <a:bodyPr wrap="square">
            <a:spAutoFit/>
          </a:bodyPr>
          <a:lstStyle/>
          <a:p>
            <a:r>
              <a:rPr lang="en-US" sz="2000" b="0" i="0" u="none" strike="noStrike" baseline="0" dirty="0">
                <a:latin typeface="Calibri" panose="020F0502020204030204" pitchFamily="34" charset="0"/>
              </a:rPr>
              <a:t>(</a:t>
            </a:r>
            <a:r>
              <a:rPr lang="en-US" sz="2000" b="0" i="0" u="none" strike="noStrike" baseline="0" dirty="0" err="1">
                <a:latin typeface="Calibri" panose="020F0502020204030204" pitchFamily="34" charset="0"/>
              </a:rPr>
              <a:t>i</a:t>
            </a:r>
            <a:r>
              <a:rPr lang="en-US" sz="2000" b="0" i="0" u="none" strike="noStrike" baseline="0" dirty="0">
                <a:latin typeface="Calibri" panose="020F0502020204030204" pitchFamily="34" charset="0"/>
              </a:rPr>
              <a:t>) </a:t>
            </a:r>
            <a:r>
              <a:rPr lang="en-US" sz="2000" b="0" i="0" u="sng" strike="noStrike" baseline="0" dirty="0">
                <a:latin typeface="Calibri" panose="020F0502020204030204" pitchFamily="34" charset="0"/>
              </a:rPr>
              <a:t>Reasons for the decision, preferably in writing</a:t>
            </a:r>
            <a:endParaRPr lang="en-US" sz="2000" b="0" i="0" u="none" strike="noStrike" baseline="0" dirty="0">
              <a:latin typeface="Calibri" panose="020F0502020204030204" pitchFamily="34" charset="0"/>
            </a:endParaRPr>
          </a:p>
          <a:p>
            <a:pPr marL="800100" marR="3590" lvl="1" indent="-342900">
              <a:buFont typeface="Courier New" panose="02070309020205020404" pitchFamily="49" charset="0"/>
              <a:buChar char="o"/>
            </a:pPr>
            <a:r>
              <a:rPr lang="en-US" sz="2000" b="0" i="0" u="none" strike="noStrike" baseline="0" dirty="0">
                <a:latin typeface="Calibri" panose="020F0502020204030204" pitchFamily="34" charset="0"/>
              </a:rPr>
              <a:t>this is very important because the parties need to know why decision was reached. Examples</a:t>
            </a:r>
            <a:endParaRPr lang="en-CA" sz="2000" b="0" i="0" u="none" strike="noStrike" baseline="0" dirty="0">
              <a:latin typeface="Calibri" panose="020F0502020204030204" pitchFamily="34" charset="0"/>
            </a:endParaRPr>
          </a:p>
          <a:p>
            <a:pPr marL="800100" marR="4830" lvl="1" indent="-342900">
              <a:buFont typeface="Courier New" panose="02070309020205020404" pitchFamily="49" charset="0"/>
              <a:buChar char="o"/>
            </a:pPr>
            <a:r>
              <a:rPr lang="en-US" sz="2000" b="0" i="0" u="none" strike="noStrike" baseline="0" dirty="0">
                <a:latin typeface="Calibri" panose="020F0502020204030204" pitchFamily="34" charset="0"/>
              </a:rPr>
              <a:t>if witnesses contradict each other, on significant issues, and the tribunal prefers one over the other, the tribunal must say why</a:t>
            </a:r>
          </a:p>
          <a:p>
            <a:pPr marL="800100" marR="4830" lvl="1" indent="-342900">
              <a:buFont typeface="Courier New" panose="02070309020205020404" pitchFamily="49" charset="0"/>
              <a:buChar char="o"/>
            </a:pPr>
            <a:r>
              <a:rPr lang="en-US" sz="2000" b="0" i="0" u="none" strike="noStrike" baseline="0" dirty="0">
                <a:latin typeface="Calibri" panose="020F0502020204030204" pitchFamily="34" charset="0"/>
              </a:rPr>
              <a:t>all arguments and issues presented by the parties must be dealt with in the decision</a:t>
            </a:r>
          </a:p>
          <a:p>
            <a:pPr marL="800100" marR="4830" lvl="1" indent="-342900">
              <a:buFont typeface="Courier New" panose="02070309020205020404" pitchFamily="49" charset="0"/>
              <a:buChar char="o"/>
            </a:pPr>
            <a:r>
              <a:rPr lang="en-US" sz="2000" b="0" i="0" u="none" strike="noStrike" baseline="0" dirty="0">
                <a:latin typeface="Calibri" panose="020F0502020204030204" pitchFamily="34" charset="0"/>
              </a:rPr>
              <a:t>it is acceptable and desirable to render the result of the decision and issue reasons later, within a reasonable time</a:t>
            </a:r>
          </a:p>
          <a:p>
            <a:pPr marL="0" marR="4830" lvl="1"/>
            <a:r>
              <a:rPr lang="en-US" sz="2000" b="0" i="0" u="none" strike="noStrike" baseline="0" dirty="0">
                <a:latin typeface="Calibri" panose="020F0502020204030204" pitchFamily="34" charset="0"/>
              </a:rPr>
              <a:t>(j) </a:t>
            </a:r>
            <a:r>
              <a:rPr lang="en-US" sz="2000" b="0" i="0" u="sng" strike="noStrike" baseline="0" dirty="0">
                <a:latin typeface="Calibri" panose="020F0502020204030204" pitchFamily="34" charset="0"/>
              </a:rPr>
              <a:t>An opportunity for independent review (appeal) of the decision</a:t>
            </a:r>
            <a:endParaRPr lang="en-US" sz="2000" dirty="0">
              <a:latin typeface="Calibri" panose="020F0502020204030204" pitchFamily="34" charset="0"/>
            </a:endParaRPr>
          </a:p>
          <a:p>
            <a:pPr marL="800100" lvl="1" indent="-342900">
              <a:buFont typeface="Courier New" panose="02070309020205020404" pitchFamily="49" charset="0"/>
              <a:buChar char="o"/>
            </a:pPr>
            <a:r>
              <a:rPr lang="en-US" sz="2000" b="0" i="0" u="none" strike="noStrike" baseline="0" dirty="0">
                <a:latin typeface="Calibri" panose="020F0502020204030204" pitchFamily="34" charset="0"/>
              </a:rPr>
              <a:t>more will be said about this in the next part</a:t>
            </a:r>
          </a:p>
        </p:txBody>
      </p:sp>
    </p:spTree>
    <p:extLst>
      <p:ext uri="{BB962C8B-B14F-4D97-AF65-F5344CB8AC3E}">
        <p14:creationId xmlns:p14="http://schemas.microsoft.com/office/powerpoint/2010/main" val="870679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8CD8-3ABA-438F-8C7B-E393801CD2ED}"/>
              </a:ext>
            </a:extLst>
          </p:cNvPr>
          <p:cNvSpPr>
            <a:spLocks noGrp="1"/>
          </p:cNvSpPr>
          <p:nvPr>
            <p:ph type="title"/>
          </p:nvPr>
        </p:nvSpPr>
        <p:spPr>
          <a:xfrm>
            <a:off x="3630967" y="616542"/>
            <a:ext cx="6912153" cy="1450757"/>
          </a:xfrm>
        </p:spPr>
        <p:txBody>
          <a:bodyPr>
            <a:normAutofit fontScale="90000"/>
          </a:bodyPr>
          <a:lstStyle/>
          <a:p>
            <a:pPr algn="l">
              <a:lnSpc>
                <a:spcPct val="100000"/>
              </a:lnSpc>
            </a:pPr>
            <a:r>
              <a:rPr lang="en-US" sz="1800" b="0" i="1" u="none" strike="noStrike" baseline="0" dirty="0">
                <a:latin typeface="Calibri" panose="020F0502020204030204" pitchFamily="34" charset="0"/>
              </a:rPr>
              <a:t>Normally, an appeal is not a hearing </a:t>
            </a:r>
            <a:r>
              <a:rPr lang="en-US" sz="1800" b="0" i="1" u="none" strike="noStrike" baseline="0" dirty="0">
                <a:latin typeface="Calibri-Italic"/>
              </a:rPr>
              <a:t>de novo</a:t>
            </a:r>
            <a:r>
              <a:rPr lang="en-US" sz="1800" b="0" i="1" u="none" strike="noStrike" baseline="0" dirty="0">
                <a:latin typeface="Calibri" panose="020F0502020204030204" pitchFamily="34" charset="0"/>
              </a:rPr>
              <a:t>, meaning the whole hearing is repeated. This is very inefficient and, so long as the tribunal below did not break any rules, unnecessary. If the hearing below was unfair, however, it will be necessary to do it over.</a:t>
            </a:r>
            <a:r>
              <a:rPr lang="en-US" i="1" dirty="0"/>
              <a:t>		</a:t>
            </a:r>
            <a:endParaRPr lang="en-CA" i="1" dirty="0"/>
          </a:p>
        </p:txBody>
      </p:sp>
      <p:sp>
        <p:nvSpPr>
          <p:cNvPr id="3" name="Content Placeholder 2">
            <a:extLst>
              <a:ext uri="{FF2B5EF4-FFF2-40B4-BE49-F238E27FC236}">
                <a16:creationId xmlns:a16="http://schemas.microsoft.com/office/drawing/2014/main" id="{117A35E9-7E0E-48E3-A6C9-01BC2B85616A}"/>
              </a:ext>
            </a:extLst>
          </p:cNvPr>
          <p:cNvSpPr>
            <a:spLocks noGrp="1"/>
          </p:cNvSpPr>
          <p:nvPr>
            <p:ph idx="1"/>
          </p:nvPr>
        </p:nvSpPr>
        <p:spPr/>
        <p:txBody>
          <a:bodyPr>
            <a:normAutofit fontScale="85000" lnSpcReduction="10000"/>
          </a:bodyPr>
          <a:lstStyle/>
          <a:p>
            <a:pPr lvl="1">
              <a:buFont typeface="Courier New" panose="02070309020205020404" pitchFamily="49" charset="0"/>
              <a:buChar char="o"/>
            </a:pPr>
            <a:r>
              <a:rPr lang="en-US" sz="2000" b="0" i="0" u="none" strike="noStrike" baseline="0" dirty="0">
                <a:latin typeface="Calibri" panose="020F0502020204030204" pitchFamily="34" charset="0"/>
              </a:rPr>
              <a:t>An appeal hearing may receive evidence that was not heard below but it should not if the evidence would have been made available below by the exercise of reasonable diligence or if the evidence could not make a difference.</a:t>
            </a:r>
          </a:p>
          <a:p>
            <a:pPr marR="1160" lvl="1">
              <a:buFont typeface="Courier New" panose="02070309020205020404" pitchFamily="49" charset="0"/>
              <a:buChar char="o"/>
            </a:pPr>
            <a:r>
              <a:rPr lang="en-US" sz="2000" b="0" i="0" u="none" strike="noStrike" baseline="0" dirty="0">
                <a:latin typeface="Calibri" panose="020F0502020204030204" pitchFamily="34" charset="0"/>
              </a:rPr>
              <a:t>In order to conduct an appeal without doing the hearing over, it is necessary that there be an adequate record from the hearing below. If there is any dispute over what the </a:t>
            </a:r>
            <a:r>
              <a:rPr lang="en-US" sz="2000" b="0" i="1" u="none" strike="noStrike" baseline="0" dirty="0">
                <a:latin typeface="Calibri" panose="020F0502020204030204" pitchFamily="34" charset="0"/>
              </a:rPr>
              <a:t>viva voce </a:t>
            </a:r>
            <a:r>
              <a:rPr lang="en-US" sz="2000" b="0" i="0" u="none" strike="noStrike" baseline="0" dirty="0">
                <a:latin typeface="Calibri" panose="020F0502020204030204" pitchFamily="34" charset="0"/>
              </a:rPr>
              <a:t>(living voice) evidence was, the evidence will have to be heard again. </a:t>
            </a:r>
            <a:r>
              <a:rPr lang="en-US" sz="2000" b="1" i="0" u="none" strike="noStrike" baseline="0" dirty="0">
                <a:latin typeface="Calibri" panose="020F0502020204030204" pitchFamily="34" charset="0"/>
              </a:rPr>
              <a:t>The best way to handle this is to audio record the hearing.</a:t>
            </a:r>
          </a:p>
          <a:p>
            <a:pPr marR="1290" lvl="1">
              <a:buFont typeface="Courier New" panose="02070309020205020404" pitchFamily="49" charset="0"/>
              <a:buChar char="o"/>
            </a:pPr>
            <a:r>
              <a:rPr lang="en-US" sz="2000" b="0" i="0" u="none" strike="noStrike" baseline="0" dirty="0">
                <a:latin typeface="Calibri" panose="020F0502020204030204" pitchFamily="34" charset="0"/>
              </a:rPr>
              <a:t>Because there may be further appeals or even review by a Court, the appeal hearing should also be audio recorded.</a:t>
            </a:r>
          </a:p>
          <a:p>
            <a:pPr lvl="1">
              <a:buFont typeface="Courier New" panose="02070309020205020404" pitchFamily="49" charset="0"/>
              <a:buChar char="o"/>
            </a:pPr>
            <a:r>
              <a:rPr lang="en-US" sz="2000" b="0" i="0" u="none" strike="noStrike" baseline="0" dirty="0">
                <a:latin typeface="Calibri" panose="020F0502020204030204" pitchFamily="34" charset="0"/>
              </a:rPr>
              <a:t>When an appeal is heard, so long as the hearing below was fair and there is an adequate record, the standard of review should be reasonableness. In other words, if the appeal tribunal would have reached a different result, but it has not been shown that the decision appealed from was one that no reasonable tribunal could reach, the appeal should be dismissed. This preserves the true function of an appeal which is not just a “do‐over” opportunity. It reduces the </a:t>
            </a:r>
            <a:r>
              <a:rPr lang="en-CA" sz="2000" b="0" i="0" u="none" strike="noStrike" baseline="0" dirty="0">
                <a:latin typeface="Calibri" panose="020F0502020204030204" pitchFamily="34" charset="0"/>
              </a:rPr>
              <a:t>number if </a:t>
            </a:r>
            <a:r>
              <a:rPr lang="en-US" sz="2000" b="0" i="0" u="none" strike="noStrike" baseline="0" dirty="0">
                <a:latin typeface="Calibri" panose="020F0502020204030204" pitchFamily="34" charset="0"/>
              </a:rPr>
              <a:t>appeals, is efficient, and gives the authority to the original tribunal that it should have</a:t>
            </a:r>
          </a:p>
          <a:p>
            <a:endParaRPr lang="en-CA" dirty="0"/>
          </a:p>
        </p:txBody>
      </p:sp>
      <p:sp>
        <p:nvSpPr>
          <p:cNvPr id="4" name="TextBox 3">
            <a:extLst>
              <a:ext uri="{FF2B5EF4-FFF2-40B4-BE49-F238E27FC236}">
                <a16:creationId xmlns:a16="http://schemas.microsoft.com/office/drawing/2014/main" id="{A3645DB2-A5EB-45B5-A57D-AD71DCEAA19A}"/>
              </a:ext>
            </a:extLst>
          </p:cNvPr>
          <p:cNvSpPr txBox="1"/>
          <p:nvPr/>
        </p:nvSpPr>
        <p:spPr>
          <a:xfrm>
            <a:off x="1447060" y="770337"/>
            <a:ext cx="3027286" cy="584775"/>
          </a:xfrm>
          <a:prstGeom prst="rect">
            <a:avLst/>
          </a:prstGeom>
          <a:noFill/>
        </p:spPr>
        <p:txBody>
          <a:bodyPr wrap="square" rtlCol="0">
            <a:spAutoFit/>
          </a:bodyPr>
          <a:lstStyle/>
          <a:p>
            <a:r>
              <a:rPr lang="en-US" sz="3200" b="1" i="1" dirty="0"/>
              <a:t>APPEALS</a:t>
            </a:r>
            <a:r>
              <a:rPr lang="en-US" dirty="0"/>
              <a:t> </a:t>
            </a:r>
            <a:endParaRPr lang="en-CA" dirty="0"/>
          </a:p>
        </p:txBody>
      </p:sp>
    </p:spTree>
    <p:extLst>
      <p:ext uri="{BB962C8B-B14F-4D97-AF65-F5344CB8AC3E}">
        <p14:creationId xmlns:p14="http://schemas.microsoft.com/office/powerpoint/2010/main" val="2543439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79651-C9C0-4EFB-A6DB-52F3FF1D3EEE}"/>
              </a:ext>
            </a:extLst>
          </p:cNvPr>
          <p:cNvSpPr>
            <a:spLocks noGrp="1"/>
          </p:cNvSpPr>
          <p:nvPr>
            <p:ph type="title"/>
          </p:nvPr>
        </p:nvSpPr>
        <p:spPr/>
        <p:txBody>
          <a:bodyPr/>
          <a:lstStyle/>
          <a:p>
            <a:r>
              <a:rPr lang="en-US" i="1" dirty="0">
                <a:latin typeface="+mn-lt"/>
              </a:rPr>
              <a:t>Bylaws Regulations Policies Rules </a:t>
            </a:r>
            <a:endParaRPr lang="en-CA" i="1" dirty="0">
              <a:latin typeface="+mn-lt"/>
            </a:endParaRPr>
          </a:p>
        </p:txBody>
      </p:sp>
      <p:sp>
        <p:nvSpPr>
          <p:cNvPr id="3" name="TextBox 2">
            <a:extLst>
              <a:ext uri="{FF2B5EF4-FFF2-40B4-BE49-F238E27FC236}">
                <a16:creationId xmlns:a16="http://schemas.microsoft.com/office/drawing/2014/main" id="{7BA49D25-7FD4-4CBC-A03A-1566EC180C6F}"/>
              </a:ext>
            </a:extLst>
          </p:cNvPr>
          <p:cNvSpPr txBox="1"/>
          <p:nvPr/>
        </p:nvSpPr>
        <p:spPr>
          <a:xfrm>
            <a:off x="2032986" y="2610035"/>
            <a:ext cx="7847861" cy="646331"/>
          </a:xfrm>
          <a:prstGeom prst="rect">
            <a:avLst/>
          </a:prstGeom>
          <a:noFill/>
        </p:spPr>
        <p:txBody>
          <a:bodyPr wrap="square" rtlCol="0">
            <a:spAutoFit/>
          </a:bodyPr>
          <a:lstStyle/>
          <a:p>
            <a:r>
              <a:rPr lang="en-US" sz="1800" b="0" i="0" u="none" strike="noStrike" baseline="0" dirty="0">
                <a:latin typeface="Calibri" panose="020F0502020204030204" pitchFamily="34" charset="0"/>
              </a:rPr>
              <a:t>It is highly advisable to have written procedures for every organization which govern discipline and appeals. They must be scrupulously followed.</a:t>
            </a:r>
          </a:p>
        </p:txBody>
      </p:sp>
      <p:sp>
        <p:nvSpPr>
          <p:cNvPr id="4" name="TextBox 3">
            <a:extLst>
              <a:ext uri="{FF2B5EF4-FFF2-40B4-BE49-F238E27FC236}">
                <a16:creationId xmlns:a16="http://schemas.microsoft.com/office/drawing/2014/main" id="{57EF2230-CF70-4240-9D3A-6649FBF1F689}"/>
              </a:ext>
            </a:extLst>
          </p:cNvPr>
          <p:cNvSpPr txBox="1"/>
          <p:nvPr/>
        </p:nvSpPr>
        <p:spPr>
          <a:xfrm>
            <a:off x="3153052" y="3932808"/>
            <a:ext cx="5885895" cy="769441"/>
          </a:xfrm>
          <a:prstGeom prst="rect">
            <a:avLst/>
          </a:prstGeom>
          <a:noFill/>
        </p:spPr>
        <p:txBody>
          <a:bodyPr wrap="square" rtlCol="0">
            <a:spAutoFit/>
          </a:bodyPr>
          <a:lstStyle/>
          <a:p>
            <a:r>
              <a:rPr lang="en-US" sz="4400" dirty="0"/>
              <a:t>         </a:t>
            </a:r>
            <a:r>
              <a:rPr lang="en-US" sz="4400" b="1" i="1" dirty="0"/>
              <a:t>Questions?</a:t>
            </a:r>
            <a:endParaRPr lang="en-CA" sz="4400" b="1" i="1" dirty="0"/>
          </a:p>
        </p:txBody>
      </p:sp>
    </p:spTree>
    <p:extLst>
      <p:ext uri="{BB962C8B-B14F-4D97-AF65-F5344CB8AC3E}">
        <p14:creationId xmlns:p14="http://schemas.microsoft.com/office/powerpoint/2010/main" val="577478961"/>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{A26D1C01-64DF-4433-BB63-2C0CFFC980B3}tf56160789_win32</Template>
  <TotalTime>49</TotalTime>
  <Words>1154</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Bookman Old Style</vt:lpstr>
      <vt:lpstr>Calibri</vt:lpstr>
      <vt:lpstr>Calibri-Italic</vt:lpstr>
      <vt:lpstr>Courier New</vt:lpstr>
      <vt:lpstr>Franklin Gothic Book</vt:lpstr>
      <vt:lpstr>Times New Roman</vt:lpstr>
      <vt:lpstr>Wingdings</vt:lpstr>
      <vt:lpstr>1_RetrospectVTI</vt:lpstr>
      <vt:lpstr>Guidelines for Conducting Discipline and Appeal Hearings </vt:lpstr>
      <vt:lpstr>What is “Natural Justice”?   Put simply, it is the duty to be fair and it binds us at all levels of the governance of lacrosse in Canada. The specific requirements are flexible, depending on the issues in question and the seriousness of the consequences. The typical requirements are:  Adequate notice of the facts and offence alleged;  Adequate notice of the hearing;  Adequate preparation time;  A disinterested (unbiased) deciding body;  A fair hearing allowing presentations from both sides and an opportunity to rebut allegations;  Representation by an agent or lawyer;  A decision based on the evidence and arguments heard;  A decision in a reasonable time;  Reasons for the decision, preferably in writing;  An opportunity for independent review (appeal) of the decision. </vt:lpstr>
      <vt:lpstr> Application of the Rules of Natural Justice to the Discipline/Appeal Process </vt:lpstr>
      <vt:lpstr>PowerPoint Presentation</vt:lpstr>
      <vt:lpstr>PowerPoint Presentation</vt:lpstr>
      <vt:lpstr>PowerPoint Presentation</vt:lpstr>
      <vt:lpstr>Normally, an appeal is not a hearing de novo, meaning the whole hearing is repeated. This is very inefficient and, so long as the tribunal below did not break any rules, unnecessary. If the hearing below was unfair, however, it will be necessary to do it over.  </vt:lpstr>
      <vt:lpstr>Bylaws Regulations Policies Rules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Conducting Discipline and Appeal Hearings </dc:title>
  <dc:creator>Lisa Grant</dc:creator>
  <cp:lastModifiedBy>Lisa Grant</cp:lastModifiedBy>
  <cp:revision>2</cp:revision>
  <dcterms:created xsi:type="dcterms:W3CDTF">2021-10-04T21:24:14Z</dcterms:created>
  <dcterms:modified xsi:type="dcterms:W3CDTF">2021-10-05T15:44:47Z</dcterms:modified>
</cp:coreProperties>
</file>